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6.svg" ContentType="image/svg"/>
  <Override PartName="/ppt/media/image12.png" ContentType="image/png"/>
  <Override PartName="/ppt/media/image3.png" ContentType="image/png"/>
  <Override PartName="/ppt/media/image104.svg" ContentType="image/svg"/>
  <Override PartName="/ppt/media/image55.png" ContentType="image/png"/>
  <Override PartName="/ppt/media/image103.png" ContentType="image/png"/>
  <Override PartName="/ppt/media/image54.svg" ContentType="image/svg"/>
  <Override PartName="/ppt/media/image10.png" ContentType="image/png"/>
  <Override PartName="/ppt/media/image53.png" ContentType="image/png"/>
  <Override PartName="/ppt/media/image52.png" ContentType="image/png"/>
  <Override PartName="/ppt/media/image100.png" ContentType="image/png"/>
  <Override PartName="/ppt/media/image51.png" ContentType="image/png"/>
  <Override PartName="/ppt/media/image95.svg" ContentType="image/svg"/>
  <Override PartName="/ppt/media/image50.png" ContentType="image/png"/>
  <Override PartName="/ppt/media/image46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85.svg" ContentType="image/svg"/>
  <Override PartName="/ppt/media/image40.png" ContentType="image/png"/>
  <Override PartName="/ppt/media/image37.png" ContentType="image/png"/>
  <Override PartName="/ppt/media/image33.png" ContentType="image/png"/>
  <Override PartName="/ppt/media/image32.svg" ContentType="image/svg"/>
  <Override PartName="/ppt/media/image99.png" ContentType="image/png"/>
  <Override PartName="/ppt/media/image31.png" ContentType="image/png"/>
  <Override PartName="/ppt/media/image43.png" ContentType="image/png"/>
  <Override PartName="/ppt/media/image87.svg" ContentType="image/svg"/>
  <Override PartName="/ppt/media/image30.svg" ContentType="image/svg"/>
  <Override PartName="/ppt/media/image97.png" ContentType="image/png"/>
  <Override PartName="/ppt/media/image4.png" ContentType="image/png"/>
  <Override PartName="/ppt/media/image13.png" ContentType="image/png"/>
  <Override PartName="/ppt/media/image9.png" ContentType="image/png"/>
  <Override PartName="/ppt/media/image18.png" ContentType="image/png"/>
  <Override PartName="/ppt/media/image83.png" ContentType="image/png"/>
  <Override PartName="/ppt/media/image57.png" ContentType="image/png"/>
  <Override PartName="/ppt/media/image105.png" ContentType="image/png"/>
  <Override PartName="/ppt/media/image20.png" ContentType="image/png"/>
  <Override PartName="/ppt/media/image64.svg" ContentType="image/svg"/>
  <Override PartName="/ppt/media/image48.png" ContentType="image/png"/>
  <Override PartName="/ppt/media/image11.png" ContentType="image/png"/>
  <Override PartName="/ppt/media/image2.png" ContentType="image/png"/>
  <Override PartName="/ppt/media/image58.svg" ContentType="image/svg"/>
  <Override PartName="/ppt/media/image14.png" ContentType="image/png"/>
  <Override PartName="/ppt/media/image106.svg" ContentType="image/svg"/>
  <Override PartName="/ppt/media/image39.png" ContentType="image/png"/>
  <Override PartName="/ppt/media/image7.png" ContentType="image/png"/>
  <Override PartName="/ppt/media/image16.png" ContentType="image/png"/>
  <Override PartName="/ppt/media/image81.png" ContentType="image/png"/>
  <Override PartName="/ppt/media/image108.svg" ContentType="image/svg"/>
  <Override PartName="/ppt/media/image49.png" ContentType="image/png"/>
  <Override PartName="/ppt/media/image114.jpeg" ContentType="image/jpeg"/>
  <Override PartName="/ppt/media/image36.svg" ContentType="image/svg"/>
  <Override PartName="/ppt/media/image35.png" ContentType="image/png"/>
  <Override PartName="/ppt/media/image8.png" ContentType="image/png"/>
  <Override PartName="/ppt/media/image17.png" ContentType="image/png"/>
  <Override PartName="/ppt/media/image5.svg" ContentType="image/svg"/>
  <Override PartName="/ppt/media/image6.png" ContentType="image/png"/>
  <Override PartName="/ppt/media/image15.png" ContentType="image/png"/>
  <Override PartName="/ppt/media/image70.svg" ContentType="image/svg"/>
  <Override PartName="/ppt/media/image117.png" ContentType="image/png"/>
  <Override PartName="/ppt/media/image69.png" ContentType="image/png"/>
  <Override PartName="/ppt/media/image71.png" ContentType="image/png"/>
  <Override PartName="/ppt/media/image73.png" ContentType="image/png"/>
  <Override PartName="/ppt/media/image60.svg" ContentType="image/svg"/>
  <Override PartName="/ppt/media/image75.png" ContentType="image/png"/>
  <Override PartName="/ppt/media/image76.svg" ContentType="image/svg"/>
  <Override PartName="/ppt/media/image110.png" ContentType="image/png"/>
  <Override PartName="/ppt/media/image77.png" ContentType="image/png"/>
  <Override PartName="/ppt/media/image115.png" ContentType="image/png"/>
  <Override PartName="/ppt/media/image67.png" ContentType="image/png"/>
  <Override PartName="/ppt/media/image78.svg" ContentType="image/svg"/>
  <Override PartName="/ppt/media/image112.png" ContentType="image/png"/>
  <Override PartName="/ppt/media/image80.svg" ContentType="image/svg"/>
  <Override PartName="/ppt/media/image109.png" ContentType="image/png"/>
  <Override PartName="/ppt/media/image38.svg" ContentType="image/svg"/>
  <Override PartName="/ppt/media/image101.svg" ContentType="image/svg"/>
  <Override PartName="/ppt/media/image74.svg" ContentType="image/svg"/>
  <Override PartName="/ppt/media/image98.png" ContentType="image/png"/>
  <Override PartName="/ppt/media/image61.png" ContentType="image/png"/>
  <Override PartName="/ppt/media/image116.png" ContentType="image/png"/>
  <Override PartName="/ppt/media/image45.svg" ContentType="image/svg"/>
  <Override PartName="/ppt/media/image86.png" ContentType="image/png"/>
  <Override PartName="/ppt/media/image72.svg" ContentType="image/svg"/>
  <Override PartName="/ppt/media/image96.png" ContentType="image/png"/>
  <Override PartName="/ppt/media/image93.svg" ContentType="image/svg"/>
  <Override PartName="/ppt/media/image79.png" ContentType="image/png"/>
  <Override PartName="/ppt/media/image22.png" ContentType="image/png"/>
  <Override PartName="/ppt/media/image66.svg" ContentType="image/svg"/>
  <Override PartName="/ppt/media/image102.png" ContentType="image/png"/>
  <Override PartName="/ppt/media/image88.png" ContentType="image/png"/>
  <Override PartName="/ppt/media/image91.svg" ContentType="image/svg"/>
  <Override PartName="/ppt/media/image89.svg" ContentType="image/svg"/>
  <Override PartName="/ppt/media/image113.png" ContentType="image/png"/>
  <Override PartName="/ppt/media/image65.png" ContentType="image/png"/>
  <Override PartName="/ppt/media/image111.png" ContentType="image/png"/>
  <Override PartName="/ppt/media/image63.png" ContentType="image/png"/>
  <Override PartName="/ppt/media/image62.svg" ContentType="image/svg"/>
  <Override PartName="/ppt/media/media82.mp4" ContentType="video/mp4"/>
  <Override PartName="/ppt/media/image29.png" ContentType="image/png"/>
  <Override PartName="/ppt/media/image94.png" ContentType="image/png"/>
  <Override PartName="/ppt/media/image28.png" ContentType="image/png"/>
  <Override PartName="/ppt/media/image27.png" ContentType="image/png"/>
  <Override PartName="/ppt/media/image92.png" ContentType="image/png"/>
  <Override PartName="/ppt/media/image26.png" ContentType="image/png"/>
  <Override PartName="/ppt/media/image25.png" ContentType="image/png"/>
  <Override PartName="/ppt/media/image90.png" ContentType="image/png"/>
  <Override PartName="/ppt/media/image68.svg" ContentType="image/svg"/>
  <Override PartName="/ppt/media/image24.png" ContentType="image/png"/>
  <Override PartName="/ppt/media/image23.png" ContentType="image/png"/>
  <Override PartName="/ppt/media/image47.svg" ContentType="image/svg"/>
  <Override PartName="/ppt/media/image59.png" ContentType="image/png"/>
  <Override PartName="/ppt/media/image107.png" ContentType="image/png"/>
  <Override PartName="/ppt/media/image19.png" ContentType="image/png"/>
  <Override PartName="/ppt/media/image84.png" ContentType="image/png"/>
  <Override PartName="/ppt/media/image21.png" ContentType="image/png"/>
  <Override PartName="/ppt/media/image1.jpeg" ContentType="image/jpeg"/>
  <Override PartName="/ppt/media/image34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56.xml" ContentType="application/vnd.openxmlformats-officedocument.presentationml.slide+xml"/>
  <Override PartName="/ppt/slides/slide102.xml" ContentType="application/vnd.openxmlformats-officedocument.presentationml.slide+xml"/>
  <Override PartName="/ppt/slides/slide55.xml" ContentType="application/vnd.openxmlformats-officedocument.presentationml.slide+xml"/>
  <Override PartName="/ppt/slides/slide101.xml" ContentType="application/vnd.openxmlformats-officedocument.presentationml.slide+xml"/>
  <Override PartName="/ppt/slides/slide54.xml" ContentType="application/vnd.openxmlformats-officedocument.presentationml.slide+xml"/>
  <Override PartName="/ppt/slides/slide100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90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99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_rels/slide83.xml.rels" ContentType="application/vnd.openxmlformats-package.relationships+xml"/>
  <Override PartName="/ppt/slides/_rels/slide18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96.xml.rels" ContentType="application/vnd.openxmlformats-package.relationships+xml"/>
  <Override PartName="/ppt/slides/_rels/slide82.xml.rels" ContentType="application/vnd.openxmlformats-package.relationships+xml"/>
  <Override PartName="/ppt/slides/_rels/slide17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5.xml.rels" ContentType="application/vnd.openxmlformats-package.relationships+xml"/>
  <Override PartName="/ppt/slides/_rels/slide8.xml.rels" ContentType="application/vnd.openxmlformats-package.relationships+xml"/>
  <Override PartName="/ppt/slides/_rels/slide81.xml.rels" ContentType="application/vnd.openxmlformats-package.relationships+xml"/>
  <Override PartName="/ppt/slides/_rels/slide16.xml.rels" ContentType="application/vnd.openxmlformats-package.relationships+xml"/>
  <Override PartName="/ppt/slides/_rels/slide4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94.xml.rels" ContentType="application/vnd.openxmlformats-package.relationships+xml"/>
  <Override PartName="/ppt/slides/_rels/slide7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6.xml.rels" ContentType="application/vnd.openxmlformats-package.relationships+xml"/>
  <Override PartName="/ppt/slides/_rels/slide99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91.xml.rels" ContentType="application/vnd.openxmlformats-package.relationships+xml"/>
  <Override PartName="/ppt/slides/_rels/slide27.xml.rels" ContentType="application/vnd.openxmlformats-package.relationships+xml"/>
  <Override PartName="/ppt/slides/_rels/slide92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73.xml.rels" ContentType="application/vnd.openxmlformats-package.relationships+xml"/>
  <Override PartName="/ppt/slides/_rels/slide85.xml.rels" ContentType="application/vnd.openxmlformats-package.relationships+xml"/>
  <Override PartName="/ppt/slides/_rels/slide74.xml.rels" ContentType="application/vnd.openxmlformats-package.relationships+xml"/>
  <Override PartName="/ppt/slides/_rels/slide86.xml.rels" ContentType="application/vnd.openxmlformats-package.relationships+xml"/>
  <Override PartName="/ppt/slides/_rels/slide75.xml.rels" ContentType="application/vnd.openxmlformats-package.relationships+xml"/>
  <Override PartName="/ppt/slides/_rels/slide87.xml.rels" ContentType="application/vnd.openxmlformats-package.relationships+xml"/>
  <Override PartName="/ppt/slides/_rels/slide76.xml.rels" ContentType="application/vnd.openxmlformats-package.relationships+xml"/>
  <Override PartName="/ppt/slides/_rels/slide88.xml.rels" ContentType="application/vnd.openxmlformats-package.relationships+xml"/>
  <Override PartName="/ppt/slides/_rels/slide77.xml.rels" ContentType="application/vnd.openxmlformats-package.relationships+xml"/>
  <Override PartName="/ppt/slides/_rels/slide89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23.xml.rels" ContentType="application/vnd.openxmlformats-package.relationships+xml"/>
  <Override PartName="/ppt/slides/_rels/slide101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90.xml.rels" ContentType="application/vnd.openxmlformats-package.relationships+xml"/>
  <Override PartName="/ppt/slides/_rels/slide24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100.xml.rels" ContentType="application/vnd.openxmlformats-package.relationships+xml"/>
  <Override PartName="/ppt/slides/_rels/slide13.xml.rels" ContentType="application/vnd.openxmlformats-package.relationships+xml"/>
  <Override PartName="/ppt/slides/_rels/slide61.xml.rels" ContentType="application/vnd.openxmlformats-package.relationships+xml"/>
  <Override PartName="/ppt/slides/_rels/slide5.xml.rels" ContentType="application/vnd.openxmlformats-package.relationships+xml"/>
  <Override PartName="/ppt/slides/_rels/slide98.xml.rels" ContentType="application/vnd.openxmlformats-package.relationships+xml"/>
  <Override PartName="/ppt/slides/_rels/slide19.xml.rels" ContentType="application/vnd.openxmlformats-package.relationships+xml"/>
  <Override PartName="/ppt/slides/_rels/slide84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66.xml.rels" ContentType="application/vnd.openxmlformats-package.relationships+xml"/>
  <Override PartName="/ppt/slides/_rels/slide70.xml.rels" ContentType="application/vnd.openxmlformats-package.relationships+xml"/>
  <Override PartName="/ppt/slides/_rels/slide93.xml.rels" ContentType="application/vnd.openxmlformats-package.relationships+xml"/>
  <Override PartName="/ppt/slides/_rels/slide28.xml.rels" ContentType="application/vnd.openxmlformats-package.relationships+xml"/>
  <Override PartName="/ppt/slides/_rels/slide72.xml.rels" ContentType="application/vnd.openxmlformats-package.relationships+xml"/>
  <Override PartName="/ppt/slides/_rels/slide60.xml.rels" ContentType="application/vnd.openxmlformats-package.relationships+xml"/>
  <Override PartName="/ppt/slides/_rels/slide4.xml.rels" ContentType="application/vnd.openxmlformats-package.relationships+xml"/>
  <Override PartName="/ppt/slides/_rels/slide97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8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slides/slide96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9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9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notesSlides/notesSlide54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25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3190" strike="noStrike" u="none">
                <a:solidFill>
                  <a:srgbClr val="ffffff"/>
                </a:solidFill>
                <a:effectLst/>
                <a:uFillTx/>
                <a:latin typeface="dark forest"/>
              </a:rPr>
              <a:t>Click to move the slide</a:t>
            </a: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2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3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1EA4D24-7A84-4461-BB24-CE00EF1FF43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dt" idx="2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4397E61-215B-4BD8-ABDC-7DDF4C8D378B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dt" idx="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1CE96E7-C1A0-4D9D-BB9E-3FA11DA96512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why there’s a diversity problem in Engineering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dt" idx="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0253217-030F-49EA-80FB-8A73AD44219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dt" idx="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1AD5C91-F513-4D99-9483-75CFFA3CA39E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dt" idx="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58B1197-D1D7-4F30-9D9F-165FF08D27F5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dt" idx="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1762630D-2CED-4247-993D-1E55DBC151F0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Our program is running hundreds of thousands of times every second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dt" idx="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1EA4606-D1FA-4F64-93D7-F60B251824D8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dt" idx="1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E522021-D0D7-465F-B289-2D413189F652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dt" idx="1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740F01C-0794-4339-98F3-49AF2046EB9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Our program is running hundreds of thousands of times every second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dt" idx="1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BE0D2A9-D310-448F-9DD5-134DB44ED812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dt" idx="1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6C85D85-5D90-4B82-AFB4-C5B99404ED81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dt" idx="1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4FC186C-7105-4439-BE6C-0C59A4E39751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dt" idx="1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3FF7CB7-83FE-475B-A593-A9DCD8A1F9B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dt" idx="1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92EC6D6-60FC-419B-AE66-0B6E5D352F3F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dt" idx="1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C7DBFC8-8425-485D-8859-7B32C15DD700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dt" idx="1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E2D2C83-6615-4434-9318-1B75D9471849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dt" idx="1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8DA3896-9A9F-44A5-B24E-401AE95C1F7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dt" idx="2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E77ECE1-4EBC-48DB-BEE5-9FC29423E7A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dt" idx="2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9C4FDB0-6C5B-4B37-8167-6209387B22D9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dt" idx="2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1A1FB8C-5E88-49E1-8611-51F4F26E76C7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dt" idx="2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A7ADC03-72D5-4A7E-8F0A-16B0758ABE8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dt" idx="2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CF15A54-20B3-462D-A128-AF385CAE3079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dt" idx="2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949F8DD-3349-428B-B426-0A038212DEE2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angle 1"/>
          <p:cNvSpPr/>
          <p:nvPr/>
        </p:nvSpPr>
        <p:spPr>
          <a:xfrm>
            <a:off x="1886040" y="6268680"/>
            <a:ext cx="5476680" cy="475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br>
              <a:rPr sz="700"/>
            </a:b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</a:rPr>
              <a:t>This work is licensed under a </a:t>
            </a: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  <a:hlinkClick r:id="rId3"/>
              </a:rPr>
              <a:t>Creative Commons Attribution-ShareAlike 3.0 United States License</a:t>
            </a: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</a:rPr>
              <a:t>.</a:t>
            </a:r>
            <a:r>
              <a:rPr b="0" lang="en-US" sz="700" strike="noStrike" u="sng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 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2" descr="Creative Commons License"/>
          <p:cNvPicPr/>
          <p:nvPr/>
        </p:nvPicPr>
        <p:blipFill>
          <a:blip r:embed="rId4"/>
          <a:stretch/>
        </p:blipFill>
        <p:spPr>
          <a:xfrm>
            <a:off x="4205160" y="6261480"/>
            <a:ext cx="83772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8137440" y="6533280"/>
            <a:ext cx="127224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6FA782B8-E1AD-47BD-B817-872880C4984F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3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14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5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18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5AD62662-C9AF-49E6-B5CE-097C2D4BF3F1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24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5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28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F44A7B7B-6D93-4E22-9BBB-138A6C31CE1C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4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3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13.png"/><Relationship Id="rId3" Type="http://schemas.openxmlformats.org/officeDocument/2006/relationships/image" Target="../media/image29.png"/><Relationship Id="rId4" Type="http://schemas.openxmlformats.org/officeDocument/2006/relationships/image" Target="../media/image30.sv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sv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sv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svg"/><Relationship Id="rId3" Type="http://schemas.openxmlformats.org/officeDocument/2006/relationships/image" Target="../media/image37.png"/><Relationship Id="rId4" Type="http://schemas.openxmlformats.org/officeDocument/2006/relationships/image" Target="../media/image38.sv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sv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svg"/><Relationship Id="rId3" Type="http://schemas.openxmlformats.org/officeDocument/2006/relationships/image" Target="../media/image46.png"/><Relationship Id="rId4" Type="http://schemas.openxmlformats.org/officeDocument/2006/relationships/image" Target="../media/image47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svg"/><Relationship Id="rId3" Type="http://schemas.openxmlformats.org/officeDocument/2006/relationships/image" Target="../media/image53.png"/><Relationship Id="rId4" Type="http://schemas.openxmlformats.org/officeDocument/2006/relationships/image" Target="../media/image54.svg"/><Relationship Id="rId5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svg"/><Relationship Id="rId3" Type="http://schemas.openxmlformats.org/officeDocument/2006/relationships/image" Target="../media/image57.png"/><Relationship Id="rId4" Type="http://schemas.openxmlformats.org/officeDocument/2006/relationships/image" Target="../media/image58.sv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svg"/><Relationship Id="rId3" Type="http://schemas.openxmlformats.org/officeDocument/2006/relationships/image" Target="../media/image53.png"/><Relationship Id="rId4" Type="http://schemas.openxmlformats.org/officeDocument/2006/relationships/image" Target="../media/image54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svg"/><Relationship Id="rId3" Type="http://schemas.openxmlformats.org/officeDocument/2006/relationships/image" Target="../media/image53.png"/><Relationship Id="rId4" Type="http://schemas.openxmlformats.org/officeDocument/2006/relationships/image" Target="../media/image54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svg"/><Relationship Id="rId3" Type="http://schemas.openxmlformats.org/officeDocument/2006/relationships/image" Target="../media/image61.png"/><Relationship Id="rId4" Type="http://schemas.openxmlformats.org/officeDocument/2006/relationships/image" Target="../media/image62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svg"/><Relationship Id="rId3" Type="http://schemas.openxmlformats.org/officeDocument/2006/relationships/image" Target="../media/image65.png"/><Relationship Id="rId4" Type="http://schemas.openxmlformats.org/officeDocument/2006/relationships/image" Target="../media/image66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svg"/><Relationship Id="rId3" Type="http://schemas.openxmlformats.org/officeDocument/2006/relationships/image" Target="../media/image65.png"/><Relationship Id="rId4" Type="http://schemas.openxmlformats.org/officeDocument/2006/relationships/image" Target="../media/image66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svg"/><Relationship Id="rId3" Type="http://schemas.openxmlformats.org/officeDocument/2006/relationships/image" Target="../media/image69.png"/><Relationship Id="rId4" Type="http://schemas.openxmlformats.org/officeDocument/2006/relationships/image" Target="../media/image70.svg"/><Relationship Id="rId5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69.png"/><Relationship Id="rId4" Type="http://schemas.openxmlformats.org/officeDocument/2006/relationships/image" Target="../media/image70.svg"/><Relationship Id="rId5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69.png"/><Relationship Id="rId4" Type="http://schemas.openxmlformats.org/officeDocument/2006/relationships/image" Target="../media/image70.svg"/><Relationship Id="rId5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1.png"/><Relationship Id="rId4" Type="http://schemas.openxmlformats.org/officeDocument/2006/relationships/image" Target="../media/image72.svg"/><Relationship Id="rId5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3.png"/><Relationship Id="rId4" Type="http://schemas.openxmlformats.org/officeDocument/2006/relationships/image" Target="../media/image74.sv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3.png"/><Relationship Id="rId4" Type="http://schemas.openxmlformats.org/officeDocument/2006/relationships/image" Target="../media/image74.svg"/><Relationship Id="rId5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5.png"/><Relationship Id="rId4" Type="http://schemas.openxmlformats.org/officeDocument/2006/relationships/image" Target="../media/image76.svg"/><Relationship Id="rId5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7.png"/><Relationship Id="rId4" Type="http://schemas.openxmlformats.org/officeDocument/2006/relationships/image" Target="../media/image78.svg"/><Relationship Id="rId5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svg"/><Relationship Id="rId3" Type="http://schemas.openxmlformats.org/officeDocument/2006/relationships/image" Target="../media/image79.png"/><Relationship Id="rId4" Type="http://schemas.openxmlformats.org/officeDocument/2006/relationships/image" Target="../media/image80.svg"/><Relationship Id="rId5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7.png"/><Relationship Id="rId4" Type="http://schemas.openxmlformats.org/officeDocument/2006/relationships/image" Target="../media/image78.svg"/><Relationship Id="rId5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7.png"/><Relationship Id="rId4" Type="http://schemas.openxmlformats.org/officeDocument/2006/relationships/image" Target="../media/image78.svg"/><Relationship Id="rId5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77.png"/><Relationship Id="rId4" Type="http://schemas.openxmlformats.org/officeDocument/2006/relationships/image" Target="../media/image78.svg"/><Relationship Id="rId5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sv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video" Target="../media/media82.mp4"/><Relationship Id="rId2" Type="http://schemas.microsoft.com/office/2007/relationships/media" Target="../media/media82.mp4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svg"/><Relationship Id="rId3" Type="http://schemas.openxmlformats.org/officeDocument/2006/relationships/image" Target="../media/image86.png"/><Relationship Id="rId4" Type="http://schemas.openxmlformats.org/officeDocument/2006/relationships/image" Target="../media/image87.sv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svg"/><Relationship Id="rId3" Type="http://schemas.openxmlformats.org/officeDocument/2006/relationships/image" Target="../media/image88.png"/><Relationship Id="rId4" Type="http://schemas.openxmlformats.org/officeDocument/2006/relationships/image" Target="../media/image89.svg"/><Relationship Id="rId5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svg"/><Relationship Id="rId3" Type="http://schemas.openxmlformats.org/officeDocument/2006/relationships/image" Target="../media/image94.png"/><Relationship Id="rId4" Type="http://schemas.openxmlformats.org/officeDocument/2006/relationships/image" Target="../media/image95.sv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svg"/><Relationship Id="rId3" Type="http://schemas.openxmlformats.org/officeDocument/2006/relationships/image" Target="../media/image94.png"/><Relationship Id="rId4" Type="http://schemas.openxmlformats.org/officeDocument/2006/relationships/image" Target="../media/image95.svg"/><Relationship Id="rId5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6.png"/><Relationship Id="rId3" Type="http://schemas.openxmlformats.org/officeDocument/2006/relationships/image" Target="../media/image96.png"/><Relationship Id="rId4" Type="http://schemas.openxmlformats.org/officeDocument/2006/relationships/image" Target="../media/image96.png"/><Relationship Id="rId5" Type="http://schemas.openxmlformats.org/officeDocument/2006/relationships/image" Target="../media/image96.png"/><Relationship Id="rId6" Type="http://schemas.openxmlformats.org/officeDocument/2006/relationships/image" Target="../media/image96.png"/><Relationship Id="rId7" Type="http://schemas.openxmlformats.org/officeDocument/2006/relationships/image" Target="../media/image96.png"/><Relationship Id="rId8" Type="http://schemas.openxmlformats.org/officeDocument/2006/relationships/image" Target="../media/image96.png"/><Relationship Id="rId9" Type="http://schemas.openxmlformats.org/officeDocument/2006/relationships/image" Target="../media/image96.png"/><Relationship Id="rId10" Type="http://schemas.openxmlformats.org/officeDocument/2006/relationships/image" Target="../media/image96.png"/><Relationship Id="rId11" Type="http://schemas.openxmlformats.org/officeDocument/2006/relationships/image" Target="../media/image96.png"/><Relationship Id="rId12" Type="http://schemas.openxmlformats.org/officeDocument/2006/relationships/image" Target="../media/image96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slideLayout" Target="../slideLayouts/slideLayout2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svg"/><Relationship Id="rId3" Type="http://schemas.openxmlformats.org/officeDocument/2006/relationships/image" Target="../media/image94.png"/><Relationship Id="rId4" Type="http://schemas.openxmlformats.org/officeDocument/2006/relationships/image" Target="../media/image95.svg"/><Relationship Id="rId5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svg"/><Relationship Id="rId3" Type="http://schemas.openxmlformats.org/officeDocument/2006/relationships/image" Target="../media/image100.png"/><Relationship Id="rId4" Type="http://schemas.openxmlformats.org/officeDocument/2006/relationships/image" Target="../media/image101.svg"/><Relationship Id="rId5" Type="http://schemas.openxmlformats.org/officeDocument/2006/relationships/slideLayout" Target="../slideLayouts/slideLayout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svg"/><Relationship Id="rId3" Type="http://schemas.openxmlformats.org/officeDocument/2006/relationships/image" Target="../media/image100.png"/><Relationship Id="rId4" Type="http://schemas.openxmlformats.org/officeDocument/2006/relationships/image" Target="../media/image101.svg"/><Relationship Id="rId5" Type="http://schemas.openxmlformats.org/officeDocument/2006/relationships/slideLayout" Target="../slideLayouts/slideLayout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svg"/><Relationship Id="rId3" Type="http://schemas.openxmlformats.org/officeDocument/2006/relationships/image" Target="../media/image100.png"/><Relationship Id="rId4" Type="http://schemas.openxmlformats.org/officeDocument/2006/relationships/image" Target="../media/image101.svg"/><Relationship Id="rId5" Type="http://schemas.openxmlformats.org/officeDocument/2006/relationships/slideLayout" Target="../slideLayouts/slideLayout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svg"/><Relationship Id="rId3" Type="http://schemas.openxmlformats.org/officeDocument/2006/relationships/slideLayout" Target="../slideLayouts/slideLayout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sv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sv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svg"/><Relationship Id="rId3" Type="http://schemas.openxmlformats.org/officeDocument/2006/relationships/image" Target="../media/image107.png"/><Relationship Id="rId4" Type="http://schemas.openxmlformats.org/officeDocument/2006/relationships/image" Target="../media/image108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Commands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pinMode(pin, INPUT/OUTPUT);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digitalWrite(pin, HIGH/LOW);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delay(ms);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analogWrite(pin, 0-255);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Functions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void setup() {}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void loop() {}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// Keep things clear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4a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Wire another LED. Make the button turn one off and the other 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4b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Make an LED blink when you press the button (hint: look at File&gt;Examples&gt;Digital&gt;Blink Without Delay)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4c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Make an LED alternate between off, on and blink by pressing the button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Puzzles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613800" y="365760"/>
            <a:ext cx="7765560" cy="577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1" descr=""/>
          <p:cNvPicPr/>
          <p:nvPr/>
        </p:nvPicPr>
        <p:blipFill>
          <a:blip r:embed="rId1"/>
          <a:stretch/>
        </p:blipFill>
        <p:spPr>
          <a:xfrm>
            <a:off x="513000" y="2098080"/>
            <a:ext cx="4095360" cy="302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1" name="Rectangle 2"/>
          <p:cNvSpPr/>
          <p:nvPr/>
        </p:nvSpPr>
        <p:spPr>
          <a:xfrm>
            <a:off x="1013760" y="3823920"/>
            <a:ext cx="32637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www.sparkfun.com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6175 Longbow Drive, Suite 200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Boulder, Colorado 80301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68616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Special Thanks: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2"/>
          <a:stretch/>
        </p:blipFill>
        <p:spPr>
          <a:xfrm>
            <a:off x="4934160" y="2701800"/>
            <a:ext cx="3304800" cy="11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3"/>
          <a:stretch/>
        </p:blipFill>
        <p:spPr>
          <a:xfrm>
            <a:off x="4998240" y="2133360"/>
            <a:ext cx="1584720" cy="61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4"/>
          <a:stretch/>
        </p:blipFill>
        <p:spPr>
          <a:xfrm>
            <a:off x="4861800" y="3657600"/>
            <a:ext cx="3625560" cy="14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Commands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pinMode(pin, INPUT/OUTPUT);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digitalWrite(pin, HIGH/LOW);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delay(ms);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analogWrite(pin, 0-255);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Functions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void setup() {}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void loop() {}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// Keep things clear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Variables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int led = 9;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int brightness = brightness + 1;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Most Important Lesson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886760" y="1188360"/>
            <a:ext cx="5506200" cy="497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1886760" y="1188360"/>
            <a:ext cx="3381120" cy="279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1562760" y="1224360"/>
            <a:ext cx="5983560" cy="493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4"/>
          <a:stretch/>
        </p:blipFill>
        <p:spPr>
          <a:xfrm>
            <a:off x="1552680" y="1169280"/>
            <a:ext cx="6137640" cy="5065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5800" y="1279800"/>
            <a:ext cx="7770600" cy="301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Input is any signal entering an electrical system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Both digital and analog sensors are forms of input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Input can also take many other forms: a keyboard, a mouse, infrared sensors, biometric sensors, touch sensors, cameras or just plain voltage from a circuit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This is how you can make a computer react to the world around it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75" name="Picture 10" descr=""/>
          <p:cNvPicPr/>
          <p:nvPr/>
        </p:nvPicPr>
        <p:blipFill>
          <a:blip r:embed="rId1"/>
          <a:stretch/>
        </p:blipFill>
        <p:spPr>
          <a:xfrm>
            <a:off x="365760" y="4518720"/>
            <a:ext cx="2944440" cy="142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6122160" y="3840120"/>
            <a:ext cx="2381760" cy="238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017520" y="3657240"/>
            <a:ext cx="3048120" cy="304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Digital Input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5800" y="1279800"/>
            <a:ext cx="7770600" cy="301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Like digital output, can only sense if a signal is high or low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For Arduino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High is voltage above 3 V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Low is voltage below 1.5 V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General category is “switches”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Includes push buttons (momentary switches), toggle switches, knife switches (maintained switches), capacitive/touch switches, and many other sensors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128640" y="1279800"/>
            <a:ext cx="2560680" cy="256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48640" y="5067720"/>
            <a:ext cx="1463040" cy="142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7406640" y="4663440"/>
            <a:ext cx="1818000" cy="181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4988160" y="1737360"/>
            <a:ext cx="1179360" cy="1737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5"/>
          <a:stretch/>
        </p:blipFill>
        <p:spPr>
          <a:xfrm>
            <a:off x="3651120" y="4496760"/>
            <a:ext cx="2022840" cy="202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6"/>
          <a:stretch/>
        </p:blipFill>
        <p:spPr>
          <a:xfrm>
            <a:off x="5673960" y="4744080"/>
            <a:ext cx="1737360" cy="1737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7"/>
          <a:stretch/>
        </p:blipFill>
        <p:spPr>
          <a:xfrm>
            <a:off x="2194560" y="4846320"/>
            <a:ext cx="1593720" cy="162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Component Spotlight: The Push Button /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Momentary Switch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309360" y="4114080"/>
            <a:ext cx="2162880" cy="216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686320" y="4971960"/>
            <a:ext cx="142848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548640" y="4789080"/>
            <a:ext cx="142848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4606560" y="4697280"/>
            <a:ext cx="142848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4206240" y="3051720"/>
            <a:ext cx="142848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/>
        </p:blipFill>
        <p:spPr>
          <a:xfrm>
            <a:off x="640080" y="3143160"/>
            <a:ext cx="142848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7"/>
          <a:stretch/>
        </p:blipFill>
        <p:spPr>
          <a:xfrm>
            <a:off x="2503440" y="3143160"/>
            <a:ext cx="142848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8"/>
          <a:stretch/>
        </p:blipFill>
        <p:spPr>
          <a:xfrm>
            <a:off x="4277160" y="1465200"/>
            <a:ext cx="1463040" cy="142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9"/>
          <a:stretch/>
        </p:blipFill>
        <p:spPr>
          <a:xfrm>
            <a:off x="6029640" y="2834280"/>
            <a:ext cx="2657160" cy="172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10"/>
          <a:stretch/>
        </p:blipFill>
        <p:spPr>
          <a:xfrm>
            <a:off x="446040" y="1411560"/>
            <a:ext cx="3028680" cy="151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11"/>
          <a:stretch/>
        </p:blipFill>
        <p:spPr>
          <a:xfrm>
            <a:off x="6746040" y="1644120"/>
            <a:ext cx="1666440" cy="1009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Push Button and Breadboard Connections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746400" y="1644120"/>
            <a:ext cx="1666440" cy="100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4277160" y="1465560"/>
            <a:ext cx="1463040" cy="142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07320" y="1407960"/>
            <a:ext cx="3108600" cy="480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098240" y="3200040"/>
            <a:ext cx="4771440" cy="308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Our buttons have to bridge the gap on our breadboards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 top pins are connected to each other and so are the bottom ones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4646520" y="1940760"/>
            <a:ext cx="380952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Remember our original circuit?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686160" y="30492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Using the Breadboard to Built a Simple Input Circuit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6600" y="1266480"/>
            <a:ext cx="3733920" cy="5068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4646520" y="1940760"/>
            <a:ext cx="380952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Remember our original circuit?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We’re going to wire that up again, but this time with a switch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title"/>
          </p:nvPr>
        </p:nvSpPr>
        <p:spPr>
          <a:xfrm>
            <a:off x="686160" y="30492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Using the Breadboard to Built a Simple Input Circuit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6600" y="734400"/>
            <a:ext cx="3724200" cy="560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Using the Breadboard to Built a Simple Input Circuit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241160" y="2194200"/>
            <a:ext cx="4537080" cy="329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42960" y="914040"/>
            <a:ext cx="3578400" cy="5303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Ohm’s Law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13560" y="1962360"/>
            <a:ext cx="8464680" cy="375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Go ahead and plug your board in!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4" name="Picture 11" descr="http://us.123rf.com/400wm/400/400/daboost/daboost1102/daboost110200032/8948217-3d-laptop-computer-isolated-on-white-with-clipping-path.jpg"/>
          <p:cNvPicPr/>
          <p:nvPr/>
        </p:nvPicPr>
        <p:blipFill>
          <a:blip r:embed="rId1"/>
          <a:stretch/>
        </p:blipFill>
        <p:spPr>
          <a:xfrm>
            <a:off x="5899320" y="2666520"/>
            <a:ext cx="3244320" cy="262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 rot="5400000">
            <a:off x="450720" y="2736720"/>
            <a:ext cx="3114000" cy="220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4297680" y="2738520"/>
            <a:ext cx="675000" cy="2563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Adding Control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Adding Control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"/>
          <p:cNvSpPr txBox="1"/>
          <p:nvPr/>
        </p:nvSpPr>
        <p:spPr>
          <a:xfrm>
            <a:off x="473760" y="1642680"/>
            <a:ext cx="246888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 circuit that has meaningful input has some degree of control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Adding Control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473760" y="1642680"/>
            <a:ext cx="246888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Any circuit that has meaningful input has some degree of control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6400800" y="4980960"/>
            <a:ext cx="2468880" cy="12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Microcontrollers allow us to assign different relationships between 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 rot="10800000">
            <a:off x="3862080" y="196200"/>
            <a:ext cx="4975560" cy="9921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ts val="2857"/>
              </a:lnSpc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if()</a:t>
            </a:r>
            <a:r>
              <a:rPr b="0" lang="en-US" sz="31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 </a:t>
            </a:r>
            <a:r>
              <a:rPr b="0" lang="en-US" sz="31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statements / Boolean logic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3474720" y="291240"/>
            <a:ext cx="773280" cy="773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Just give me 3 clock cycles with the perp...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grpSp>
        <p:nvGrpSpPr>
          <p:cNvPr id="129" name=""/>
          <p:cNvGrpSpPr/>
          <p:nvPr/>
        </p:nvGrpSpPr>
        <p:grpSpPr>
          <a:xfrm>
            <a:off x="2445480" y="3817440"/>
            <a:ext cx="4253040" cy="1843920"/>
            <a:chOff x="2445480" y="3817440"/>
            <a:chExt cx="4253040" cy="1843920"/>
          </a:xfrm>
        </p:grpSpPr>
        <p:sp>
          <p:nvSpPr>
            <p:cNvPr id="130" name=""/>
            <p:cNvSpPr/>
            <p:nvPr/>
          </p:nvSpPr>
          <p:spPr>
            <a:xfrm>
              <a:off x="2445480" y="4321800"/>
              <a:ext cx="156888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ffffff"/>
                  </a:solidFill>
                  <a:effectLst/>
                  <a:uFillTx/>
                  <a:latin typeface="Courier New"/>
                  <a:ea typeface="Osaka"/>
                </a:rPr>
                <a:t>Statement true?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endParaRPr>
            </a:p>
          </p:txBody>
        </p:sp>
        <p:sp>
          <p:nvSpPr>
            <p:cNvPr id="131" name=""/>
            <p:cNvSpPr/>
            <p:nvPr/>
          </p:nvSpPr>
          <p:spPr>
            <a:xfrm rot="1500000">
              <a:off x="4115520" y="4869720"/>
              <a:ext cx="838800" cy="3528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NO</a:t>
              </a: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" name=""/>
            <p:cNvSpPr/>
            <p:nvPr/>
          </p:nvSpPr>
          <p:spPr>
            <a:xfrm rot="20098800">
              <a:off x="4131360" y="4213800"/>
              <a:ext cx="745560" cy="360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YES</a:t>
              </a: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5121720" y="381744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ffffff"/>
                  </a:solidFill>
                  <a:effectLst/>
                  <a:uFillTx/>
                  <a:latin typeface="Courier New"/>
                  <a:ea typeface="Osaka"/>
                </a:rPr>
                <a:t>Green LED turns on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endParaRPr>
            </a:p>
          </p:txBody>
        </p:sp>
        <p:sp>
          <p:nvSpPr>
            <p:cNvPr id="134" name=""/>
            <p:cNvSpPr/>
            <p:nvPr/>
          </p:nvSpPr>
          <p:spPr>
            <a:xfrm>
              <a:off x="5121720" y="487188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ffffff"/>
                  </a:solidFill>
                  <a:effectLst/>
                  <a:uFillTx/>
                  <a:latin typeface="Courier New"/>
                  <a:ea typeface="Osaka"/>
                </a:rPr>
                <a:t>Red LED turns on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1656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Inputs and Outputs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36" name=""/>
          <p:cNvSpPr/>
          <p:nvPr/>
        </p:nvSpPr>
        <p:spPr>
          <a:xfrm>
            <a:off x="1523520" y="380880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7" name=""/>
          <p:cNvGrpSpPr/>
          <p:nvPr/>
        </p:nvGrpSpPr>
        <p:grpSpPr>
          <a:xfrm>
            <a:off x="2445480" y="1621800"/>
            <a:ext cx="4253040" cy="1843920"/>
            <a:chOff x="2445480" y="1621800"/>
            <a:chExt cx="4253040" cy="1843920"/>
          </a:xfrm>
        </p:grpSpPr>
        <p:sp>
          <p:nvSpPr>
            <p:cNvPr id="138" name=""/>
            <p:cNvSpPr/>
            <p:nvPr/>
          </p:nvSpPr>
          <p:spPr>
            <a:xfrm>
              <a:off x="2445480" y="2126160"/>
              <a:ext cx="156888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ffffff"/>
                  </a:solidFill>
                  <a:effectLst/>
                  <a:uFillTx/>
                  <a:latin typeface="Courier New"/>
                  <a:ea typeface="Osaka"/>
                </a:rPr>
                <a:t>Statement true?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endParaRPr>
            </a:p>
          </p:txBody>
        </p:sp>
        <p:sp>
          <p:nvSpPr>
            <p:cNvPr id="139" name=""/>
            <p:cNvSpPr/>
            <p:nvPr/>
          </p:nvSpPr>
          <p:spPr>
            <a:xfrm rot="1500000">
              <a:off x="4115520" y="2674080"/>
              <a:ext cx="838800" cy="3528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NO</a:t>
              </a: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" name=""/>
            <p:cNvSpPr/>
            <p:nvPr/>
          </p:nvSpPr>
          <p:spPr>
            <a:xfrm rot="20098800">
              <a:off x="4131360" y="2018160"/>
              <a:ext cx="745560" cy="360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YES</a:t>
              </a: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"/>
            <p:cNvSpPr/>
            <p:nvPr/>
          </p:nvSpPr>
          <p:spPr>
            <a:xfrm>
              <a:off x="5121720" y="162180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ffffff"/>
                  </a:solidFill>
                  <a:effectLst/>
                  <a:uFillTx/>
                  <a:latin typeface="Courier New"/>
                  <a:ea typeface="Osaka"/>
                </a:rPr>
                <a:t>Green LED turns on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endParaRPr>
            </a:p>
          </p:txBody>
        </p:sp>
        <p:sp>
          <p:nvSpPr>
            <p:cNvPr id="142" name=""/>
            <p:cNvSpPr/>
            <p:nvPr/>
          </p:nvSpPr>
          <p:spPr>
            <a:xfrm>
              <a:off x="5121720" y="267624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ffffff"/>
                  </a:solidFill>
                  <a:effectLst/>
                  <a:uFillTx/>
                  <a:latin typeface="Courier New"/>
                  <a:ea typeface="Osaka"/>
                </a:rPr>
                <a:t>Red LED turns on</a:t>
              </a:r>
              <a:endPara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endParaRPr>
            </a:p>
          </p:txBody>
        </p:sp>
      </p:grpSp>
      <p:graphicFrame>
        <p:nvGraphicFramePr>
          <p:cNvPr id="143" name="Table 1_ 2"/>
          <p:cNvGraphicFramePr/>
          <p:nvPr/>
        </p:nvGraphicFramePr>
        <p:xfrm>
          <a:off x="1762560" y="4413240"/>
          <a:ext cx="5951160" cy="14356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Inputs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None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Green LED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Red LED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35040" y="2314080"/>
            <a:ext cx="27144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You can leave the button on the breadboard- we’ll be using it again soon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78040" y="1097280"/>
            <a:ext cx="4516920" cy="514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86160" y="1692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82880" y="1717560"/>
            <a:ext cx="3719520" cy="423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064040" y="1737360"/>
            <a:ext cx="4949280" cy="387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Conditional Statements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2984400" y="1338480"/>
            <a:ext cx="3657600" cy="43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the if() statement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If this is true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55" name=""/>
          <p:cNvSpPr/>
          <p:nvPr/>
        </p:nvSpPr>
        <p:spPr>
          <a:xfrm rot="10800000">
            <a:off x="3840480" y="2094480"/>
            <a:ext cx="146304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Conditional Statements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If this is true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59" name=""/>
          <p:cNvSpPr/>
          <p:nvPr/>
        </p:nvSpPr>
        <p:spPr>
          <a:xfrm>
            <a:off x="6841800" y="223056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Do this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60" name=""/>
          <p:cNvSpPr/>
          <p:nvPr/>
        </p:nvSpPr>
        <p:spPr>
          <a:xfrm rot="10800000">
            <a:off x="4999320" y="2554200"/>
            <a:ext cx="167580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Conditional Statements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If this is true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64" name=""/>
          <p:cNvSpPr/>
          <p:nvPr/>
        </p:nvSpPr>
        <p:spPr>
          <a:xfrm>
            <a:off x="6841800" y="223056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Do this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65" name=""/>
          <p:cNvSpPr/>
          <p:nvPr/>
        </p:nvSpPr>
        <p:spPr>
          <a:xfrm>
            <a:off x="5394960" y="2926080"/>
            <a:ext cx="13748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Otherwise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66" name=""/>
          <p:cNvSpPr/>
          <p:nvPr/>
        </p:nvSpPr>
        <p:spPr>
          <a:xfrm rot="10800000">
            <a:off x="1737360" y="3249720"/>
            <a:ext cx="35661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Conditional Statements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If this is true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70" name=""/>
          <p:cNvSpPr/>
          <p:nvPr/>
        </p:nvSpPr>
        <p:spPr>
          <a:xfrm>
            <a:off x="6841800" y="223056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Do this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71" name=""/>
          <p:cNvSpPr/>
          <p:nvPr/>
        </p:nvSpPr>
        <p:spPr>
          <a:xfrm>
            <a:off x="5394960" y="2926080"/>
            <a:ext cx="13748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Otherwise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72" name=""/>
          <p:cNvSpPr/>
          <p:nvPr/>
        </p:nvSpPr>
        <p:spPr>
          <a:xfrm>
            <a:off x="6841800" y="338580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Do this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173" name=""/>
          <p:cNvSpPr/>
          <p:nvPr/>
        </p:nvSpPr>
        <p:spPr>
          <a:xfrm rot="10800000">
            <a:off x="4999320" y="3709440"/>
            <a:ext cx="167580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Conditional Statements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Boolean Operators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graphicFrame>
        <p:nvGraphicFramePr>
          <p:cNvPr id="176" name="Content Placeholder 1"/>
          <p:cNvGraphicFramePr/>
          <p:nvPr/>
        </p:nvGraphicFramePr>
        <p:xfrm>
          <a:off x="1018440" y="1050120"/>
          <a:ext cx="7378200" cy="5087520"/>
        </p:xfrm>
        <a:graphic>
          <a:graphicData uri="http://schemas.openxmlformats.org/drawingml/2006/table">
            <a:tbl>
              <a:tblPr/>
              <a:tblGrid>
                <a:gridCol w="2755800"/>
                <a:gridCol w="4622760"/>
              </a:tblGrid>
              <a:tr h="429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&lt;Boolean&gt;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2a6099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True if: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2a6099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true, HIGH or does not equal zero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</a:rPr>
                        <a:t>(!a)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</a:rPr>
                        <a:t>a is false, LOW or equals zero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==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!=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not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&gt;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greater than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&gt;=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greater than or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&lt;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less than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&lt;=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less than or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&amp;&amp;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both a is true AND b is true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90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||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either a is true OR b is true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5800" y="-1623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Déjà Vu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503280" y="625320"/>
            <a:ext cx="8039880" cy="562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1463040" y="5029200"/>
            <a:ext cx="365760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83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false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(a)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87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false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(b)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8" name=""/>
          <p:cNvSpPr/>
          <p:nvPr/>
        </p:nvSpPr>
        <p:spPr>
          <a:xfrm>
            <a:off x="2011680" y="3674160"/>
            <a:ext cx="54864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92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false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(!b)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3" name=""/>
          <p:cNvSpPr/>
          <p:nvPr/>
        </p:nvSpPr>
        <p:spPr>
          <a:xfrm>
            <a:off x="2011680" y="3674160"/>
            <a:ext cx="6400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97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false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(!a)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8" name=""/>
          <p:cNvSpPr/>
          <p:nvPr/>
        </p:nvSpPr>
        <p:spPr>
          <a:xfrm>
            <a:off x="2011680" y="3674160"/>
            <a:ext cx="6400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02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(a &gt; b)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" name=""/>
          <p:cNvSpPr/>
          <p:nvPr/>
        </p:nvSpPr>
        <p:spPr>
          <a:xfrm>
            <a:off x="1828800" y="2286000"/>
            <a:ext cx="868680" cy="44064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2011680" y="3674160"/>
            <a:ext cx="8686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08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(a &lt; b)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9" name=""/>
          <p:cNvSpPr/>
          <p:nvPr/>
        </p:nvSpPr>
        <p:spPr>
          <a:xfrm>
            <a:off x="2011680" y="3674160"/>
            <a:ext cx="8686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13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(b &gt; 5 || a)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" name=""/>
          <p:cNvSpPr/>
          <p:nvPr/>
        </p:nvSpPr>
        <p:spPr>
          <a:xfrm>
            <a:off x="2011680" y="3674160"/>
            <a:ext cx="128016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28800" y="2286000"/>
            <a:ext cx="118872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19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(b &gt; 5 &amp;&amp; a)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0" name=""/>
          <p:cNvSpPr/>
          <p:nvPr/>
        </p:nvSpPr>
        <p:spPr>
          <a:xfrm>
            <a:off x="2011680" y="3674160"/>
            <a:ext cx="128016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24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/*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 Test our if() statements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*/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assign pin based off circuit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red_led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green_led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these are the variables we'll play around with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a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true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int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b = </a:t>
                      </a:r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5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power the board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setup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pinMode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OUTPUT);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  // change the expression inside the if() and look at the results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19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if (b &gt;= 5 &amp;&amp; a) {                       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23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else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24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(green_led, LOW);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25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 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digitalWrite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(red_led, HIGH);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26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 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27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28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29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abb4b1"/>
                          </a:solidFill>
                          <a:effectLst/>
                          <a:uFillTx/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trike="noStrike" u="none">
                        <a:solidFill>
                          <a:srgbClr val="abb4b1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30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3ba690"/>
                          </a:solidFill>
                          <a:effectLst/>
                          <a:uFillTx/>
                          <a:latin typeface="Droid Sans Mono"/>
                        </a:rPr>
                        <a:t>void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 </a:t>
                      </a:r>
                      <a:r>
                        <a:rPr b="0" lang="en-US" sz="1050" strike="noStrike" u="none">
                          <a:solidFill>
                            <a:srgbClr val="c46c36"/>
                          </a:solidFill>
                          <a:effectLst/>
                          <a:uFillTx/>
                          <a:latin typeface="Droid Sans Mono"/>
                        </a:rPr>
                        <a:t>loop</a:t>
                      </a:r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() {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31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trike="noStrike" u="none">
                          <a:solidFill>
                            <a:srgbClr val="16696b"/>
                          </a:solidFill>
                          <a:effectLst/>
                          <a:uFillTx/>
                          <a:latin typeface="Droid Sans Mono"/>
                        </a:rPr>
                        <a:t>32</a:t>
                      </a:r>
                      <a:endParaRPr b="0" lang="en-US" sz="1050" strike="noStrike" u="none">
                        <a:solidFill>
                          <a:srgbClr val="16696b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trike="noStrike" u="none">
                          <a:solidFill>
                            <a:srgbClr val="656668"/>
                          </a:solidFill>
                          <a:effectLst/>
                          <a:uFillTx/>
                          <a:latin typeface="Droid Sans Mono"/>
                        </a:rPr>
                        <a:t>}</a:t>
                      </a:r>
                      <a:endParaRPr b="0" lang="en-US" sz="1050" strike="noStrike" u="none">
                        <a:solidFill>
                          <a:srgbClr val="656668"/>
                        </a:solidFill>
                        <a:effectLst/>
                        <a:uFillTx/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5" name=""/>
          <p:cNvSpPr/>
          <p:nvPr/>
        </p:nvSpPr>
        <p:spPr>
          <a:xfrm>
            <a:off x="2011680" y="3674160"/>
            <a:ext cx="137160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Boolean Operators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graphicFrame>
        <p:nvGraphicFramePr>
          <p:cNvPr id="227" name="Content Placeholder 5"/>
          <p:cNvGraphicFramePr/>
          <p:nvPr/>
        </p:nvGraphicFramePr>
        <p:xfrm>
          <a:off x="1018440" y="1050120"/>
          <a:ext cx="7378200" cy="5087520"/>
        </p:xfrm>
        <a:graphic>
          <a:graphicData uri="http://schemas.openxmlformats.org/drawingml/2006/table">
            <a:tbl>
              <a:tblPr/>
              <a:tblGrid>
                <a:gridCol w="2755800"/>
                <a:gridCol w="4622760"/>
              </a:tblGrid>
              <a:tr h="429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&lt;Boolean&gt;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2a6099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True if: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2a6099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true, HIGH or does not equal zero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</a:rPr>
                        <a:t>(!a)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</a:rPr>
                        <a:t>a is false, LOW or equals zero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==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!=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not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&gt;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greater than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&gt;=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greater than or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&lt;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less than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&lt;=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less than or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&amp;&amp;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both a is true AND b is true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90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||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either a is true OR b is true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Who you callin’ momentary?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229" name=""/>
          <p:cNvSpPr/>
          <p:nvPr/>
        </p:nvSpPr>
        <p:spPr>
          <a:xfrm rot="10800000">
            <a:off x="3828240" y="27432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digitalRead()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0" name=""/>
          <p:cNvSpPr/>
          <p:nvPr/>
        </p:nvSpPr>
        <p:spPr>
          <a:xfrm>
            <a:off x="3435840" y="2736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285200" y="406728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Button Pressed?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2" name=""/>
          <p:cNvSpPr/>
          <p:nvPr/>
        </p:nvSpPr>
        <p:spPr>
          <a:xfrm>
            <a:off x="2569680" y="434016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YES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3214800" y="4070520"/>
            <a:ext cx="10972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status?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4" name=""/>
          <p:cNvSpPr/>
          <p:nvPr/>
        </p:nvSpPr>
        <p:spPr>
          <a:xfrm rot="1500000">
            <a:off x="4413240" y="4618440"/>
            <a:ext cx="838800" cy="3528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OFF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 rot="20098800">
            <a:off x="4429080" y="3962520"/>
            <a:ext cx="745560" cy="360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208480" y="35661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7" name=""/>
          <p:cNvSpPr/>
          <p:nvPr/>
        </p:nvSpPr>
        <p:spPr>
          <a:xfrm>
            <a:off x="6623640" y="3987360"/>
            <a:ext cx="98028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8" name=""/>
          <p:cNvSpPr/>
          <p:nvPr/>
        </p:nvSpPr>
        <p:spPr>
          <a:xfrm>
            <a:off x="5208480" y="462060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9" name=""/>
          <p:cNvSpPr/>
          <p:nvPr/>
        </p:nvSpPr>
        <p:spPr>
          <a:xfrm rot="2700000">
            <a:off x="6361560" y="399996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 rot="19804200">
            <a:off x="6342840" y="458784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</a:t>
            </a: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Button/Maintained Switch Switch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Who you callin’ momentary?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242" name=""/>
          <p:cNvSpPr/>
          <p:nvPr/>
        </p:nvSpPr>
        <p:spPr>
          <a:xfrm rot="10800000">
            <a:off x="3828240" y="27432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digitalRead()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3" name=""/>
          <p:cNvSpPr/>
          <p:nvPr/>
        </p:nvSpPr>
        <p:spPr>
          <a:xfrm>
            <a:off x="3435840" y="2736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493200" y="407088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Button Pressed?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5" name=""/>
          <p:cNvSpPr/>
          <p:nvPr/>
        </p:nvSpPr>
        <p:spPr>
          <a:xfrm>
            <a:off x="1777680" y="434412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YES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114800" y="4074120"/>
            <a:ext cx="10972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status?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7" name=""/>
          <p:cNvSpPr/>
          <p:nvPr/>
        </p:nvSpPr>
        <p:spPr>
          <a:xfrm rot="1500000">
            <a:off x="5313240" y="4622040"/>
            <a:ext cx="838800" cy="3528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OFF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rot="20098800">
            <a:off x="5329080" y="3966120"/>
            <a:ext cx="745560" cy="360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6108480" y="35697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50" name=""/>
          <p:cNvSpPr/>
          <p:nvPr/>
        </p:nvSpPr>
        <p:spPr>
          <a:xfrm>
            <a:off x="7523640" y="3991320"/>
            <a:ext cx="98028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51" name=""/>
          <p:cNvSpPr/>
          <p:nvPr/>
        </p:nvSpPr>
        <p:spPr>
          <a:xfrm>
            <a:off x="6108480" y="462420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52" name=""/>
          <p:cNvSpPr/>
          <p:nvPr/>
        </p:nvSpPr>
        <p:spPr>
          <a:xfrm rot="2700000">
            <a:off x="7261560" y="400392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 rot="19804200">
            <a:off x="7242840" y="459180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2387520" y="4075200"/>
            <a:ext cx="10976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Pressed Before?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55" name=""/>
          <p:cNvSpPr/>
          <p:nvPr/>
        </p:nvSpPr>
        <p:spPr>
          <a:xfrm>
            <a:off x="3521160" y="4344480"/>
            <a:ext cx="597960" cy="315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NO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1656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Inputs and Outputs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57" name=""/>
          <p:cNvSpPr/>
          <p:nvPr/>
        </p:nvSpPr>
        <p:spPr>
          <a:xfrm>
            <a:off x="1523520" y="380880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93200" y="205524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Button Pressed?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59" name=""/>
          <p:cNvSpPr/>
          <p:nvPr/>
        </p:nvSpPr>
        <p:spPr>
          <a:xfrm>
            <a:off x="1777680" y="232848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YES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114800" y="2058480"/>
            <a:ext cx="10972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status?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61" name=""/>
          <p:cNvSpPr/>
          <p:nvPr/>
        </p:nvSpPr>
        <p:spPr>
          <a:xfrm rot="1500000">
            <a:off x="5313240" y="2606400"/>
            <a:ext cx="838800" cy="3528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OFF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 rot="20098800">
            <a:off x="5329080" y="1950480"/>
            <a:ext cx="745560" cy="360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6108480" y="155412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64" name=""/>
          <p:cNvSpPr/>
          <p:nvPr/>
        </p:nvSpPr>
        <p:spPr>
          <a:xfrm>
            <a:off x="7523640" y="1975680"/>
            <a:ext cx="98028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65" name=""/>
          <p:cNvSpPr/>
          <p:nvPr/>
        </p:nvSpPr>
        <p:spPr>
          <a:xfrm>
            <a:off x="6108480" y="26085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66" name=""/>
          <p:cNvSpPr/>
          <p:nvPr/>
        </p:nvSpPr>
        <p:spPr>
          <a:xfrm rot="2700000">
            <a:off x="7261560" y="198828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rot="19804200">
            <a:off x="7242840" y="257616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2387520" y="2059560"/>
            <a:ext cx="10976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Pressed Before?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69" name=""/>
          <p:cNvSpPr/>
          <p:nvPr/>
        </p:nvSpPr>
        <p:spPr>
          <a:xfrm>
            <a:off x="3521160" y="2328840"/>
            <a:ext cx="597960" cy="315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NO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70" name="Table 1_ 1"/>
          <p:cNvGraphicFramePr/>
          <p:nvPr/>
        </p:nvGraphicFramePr>
        <p:xfrm>
          <a:off x="1762200" y="441288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Inputs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Push Button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LED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Transitioning to Micro-control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Output &amp; Input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22960" y="1445400"/>
            <a:ext cx="3578400" cy="477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878000" y="1446120"/>
            <a:ext cx="3578400" cy="477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4114800" y="324972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Transitioning to Micro-control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Output &amp; Input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480560" y="2894760"/>
            <a:ext cx="4663440" cy="338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17800" y="1462680"/>
            <a:ext cx="4171320" cy="302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"/>
          <p:cNvSpPr/>
          <p:nvPr/>
        </p:nvSpPr>
        <p:spPr>
          <a:xfrm rot="2701200">
            <a:off x="4778640" y="2535840"/>
            <a:ext cx="598320" cy="31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15280" y="1188360"/>
            <a:ext cx="3716640" cy="484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15280" y="1188360"/>
            <a:ext cx="3716640" cy="484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"/>
          <p:cNvSpPr/>
          <p:nvPr/>
        </p:nvSpPr>
        <p:spPr>
          <a:xfrm>
            <a:off x="548640" y="2011680"/>
            <a:ext cx="3200400" cy="320004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822960" y="1828440"/>
            <a:ext cx="2560320" cy="356616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4937760" y="2468520"/>
            <a:ext cx="3200400" cy="320004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5212080" y="2285280"/>
            <a:ext cx="2560320" cy="356616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4389120" y="1188720"/>
            <a:ext cx="2103120" cy="161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4400" strike="noStrike" u="none">
                <a:solidFill>
                  <a:srgbClr val="c9211e"/>
                </a:solidFill>
                <a:effectLst/>
                <a:uFillTx/>
                <a:latin typeface="dark forest"/>
              </a:rPr>
              <a:t>WRONG!!!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This Part Is Good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15280" y="1188360"/>
            <a:ext cx="3716640" cy="4846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So This Must Be Bad…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89160" y="1005480"/>
            <a:ext cx="3451320" cy="502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So This Must Be Bad…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8" name="PlaceHolder 2"/>
          <p:cNvSpPr>
            <a:spLocks noGrp="1"/>
          </p:cNvSpPr>
          <p:nvPr>
            <p:ph type="title"/>
          </p:nvPr>
        </p:nvSpPr>
        <p:spPr>
          <a:xfrm>
            <a:off x="2377440" y="961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But Why</a:t>
            </a:r>
            <a:r>
              <a:rPr b="0" lang="en-US" sz="3200" spc="34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?!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89520" y="1005480"/>
            <a:ext cx="3451320" cy="502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Another Water Analogy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3" name=""/>
          <p:cNvSpPr/>
          <p:nvPr/>
        </p:nvSpPr>
        <p:spPr>
          <a:xfrm flipH="1" flipV="1">
            <a:off x="2377440" y="4114440"/>
            <a:ext cx="4572000" cy="100584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 flipH="1">
            <a:off x="3036600" y="1554480"/>
            <a:ext cx="3729960" cy="100224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Analogy Continued...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"/>
          <p:cNvSpPr/>
          <p:nvPr/>
        </p:nvSpPr>
        <p:spPr>
          <a:xfrm flipH="1">
            <a:off x="2945160" y="165564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 flipH="1">
            <a:off x="1939320" y="229536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flipH="1">
            <a:off x="2396520" y="145584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Analogy Continued...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4" name=""/>
          <p:cNvSpPr/>
          <p:nvPr/>
        </p:nvSpPr>
        <p:spPr>
          <a:xfrm flipH="1">
            <a:off x="2945160" y="165564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 flipH="1">
            <a:off x="1939320" y="229536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 flipH="1">
            <a:off x="2396520" y="145584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 flipH="1" flipV="1">
            <a:off x="5029200" y="5120640"/>
            <a:ext cx="2011680" cy="91440"/>
          </a:xfrm>
          <a:prstGeom prst="line">
            <a:avLst/>
          </a:prstGeom>
          <a:ln w="76320">
            <a:solidFill>
              <a:srgbClr val="11111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4389120" y="4614120"/>
            <a:ext cx="457200" cy="105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4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?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All Stopped Up</a:t>
            </a:r>
            <a:br>
              <a:rPr sz="3200"/>
            </a:b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2" name=""/>
          <p:cNvSpPr/>
          <p:nvPr/>
        </p:nvSpPr>
        <p:spPr>
          <a:xfrm flipH="1">
            <a:off x="2964240" y="166536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 flipH="1">
            <a:off x="1958400" y="230508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 flipH="1">
            <a:off x="2415600" y="146556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All Stopped Up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(kinda)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8" name=""/>
          <p:cNvSpPr/>
          <p:nvPr/>
        </p:nvSpPr>
        <p:spPr>
          <a:xfrm flipH="1">
            <a:off x="2964240" y="166536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 flipH="1">
            <a:off x="1958400" y="230508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 flipH="1">
            <a:off x="2415600" y="146556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Commands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Off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"/>
          <p:cNvSpPr/>
          <p:nvPr/>
        </p:nvSpPr>
        <p:spPr>
          <a:xfrm flipH="1">
            <a:off x="1463040" y="1097280"/>
            <a:ext cx="6675120" cy="256032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On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"/>
          <p:cNvSpPr/>
          <p:nvPr/>
        </p:nvSpPr>
        <p:spPr>
          <a:xfrm flipH="1">
            <a:off x="1482120" y="1078200"/>
            <a:ext cx="6675120" cy="230508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Off?!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2" name=""/>
          <p:cNvSpPr/>
          <p:nvPr/>
        </p:nvSpPr>
        <p:spPr>
          <a:xfrm flipH="1">
            <a:off x="1501200" y="1059120"/>
            <a:ext cx="6675120" cy="230508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Analogy Extended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(Thin but holding)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035040" y="621000"/>
            <a:ext cx="2537280" cy="449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"/>
          <p:cNvSpPr/>
          <p:nvPr/>
        </p:nvSpPr>
        <p:spPr>
          <a:xfrm rot="10800000">
            <a:off x="4389120" y="3108960"/>
            <a:ext cx="1371600" cy="639720"/>
          </a:xfrm>
          <a:prstGeom prst="leftArrow">
            <a:avLst>
              <a:gd name="adj1" fmla="val 50000"/>
              <a:gd name="adj2" fmla="val 53602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So This Approach...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Doesn’t Work!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731880" y="1819800"/>
            <a:ext cx="3017520" cy="303588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990360" y="1645920"/>
            <a:ext cx="2414160" cy="338328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What About...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8" name=""/>
          <p:cNvSpPr/>
          <p:nvPr/>
        </p:nvSpPr>
        <p:spPr>
          <a:xfrm>
            <a:off x="731880" y="1819800"/>
            <a:ext cx="3017520" cy="303588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990360" y="1645920"/>
            <a:ext cx="2414160" cy="338328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Changing Bathroom Fixtures?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731520" y="1819800"/>
            <a:ext cx="3017520" cy="303588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990000" y="1645920"/>
            <a:ext cx="2414160" cy="338328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4480560" y="1446120"/>
            <a:ext cx="3637080" cy="446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920" y="988200"/>
            <a:ext cx="8678520" cy="48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Getting Rid of the Unnecessary Crap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33960" y="1494720"/>
            <a:ext cx="3938040" cy="408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760720" y="1421280"/>
            <a:ext cx="1898640" cy="360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3749040" y="2194560"/>
            <a:ext cx="1371600" cy="365760"/>
          </a:xfrm>
          <a:prstGeom prst="rightArrow">
            <a:avLst>
              <a:gd name="adj1" fmla="val 50000"/>
              <a:gd name="adj2" fmla="val 937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Commands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pinMode(pin, INPUT/OUTPUT);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digitalWrite(pin, HIGH/LOW);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delay(ms);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analogWrite(pin, 0-255);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554120" y="1280160"/>
            <a:ext cx="5121000" cy="3749040"/>
          </a:xfrm>
          <a:custGeom>
            <a:avLst/>
            <a:gdLst/>
            <a:ahLst/>
            <a:rect l="0" t="0" r="r" b="b"/>
            <a:pathLst>
              <a:path fill="none" w="14225" h="10414">
                <a:moveTo>
                  <a:pt x="14225" y="0"/>
                </a:moveTo>
                <a:cubicBezTo>
                  <a:pt x="9483" y="3472"/>
                  <a:pt x="4743" y="6943"/>
                  <a:pt x="0" y="10414"/>
                </a:cubicBezTo>
              </a:path>
            </a:pathLst>
          </a:custGeom>
          <a:ln w="76320">
            <a:solidFill>
              <a:srgbClr val="f10d0c"/>
            </a:solidFill>
            <a:round/>
            <a:tailEnd len="med" type="triangle" w="med"/>
          </a:ln>
        </p:spPr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" name=""/>
          <p:cNvSpPr/>
          <p:nvPr/>
        </p:nvSpPr>
        <p:spPr>
          <a:xfrm>
            <a:off x="1554120" y="1280160"/>
            <a:ext cx="5121000" cy="3749040"/>
          </a:xfrm>
          <a:custGeom>
            <a:avLst/>
            <a:gdLst/>
            <a:ahLst/>
            <a:rect l="0" t="0" r="r" b="b"/>
            <a:pathLst>
              <a:path fill="none" w="14225" h="10414">
                <a:moveTo>
                  <a:pt x="14225" y="0"/>
                </a:moveTo>
                <a:cubicBezTo>
                  <a:pt x="9483" y="3472"/>
                  <a:pt x="4743" y="6943"/>
                  <a:pt x="0" y="10414"/>
                </a:cubicBezTo>
              </a:path>
            </a:pathLst>
          </a:custGeom>
          <a:ln w="76320">
            <a:solidFill>
              <a:srgbClr val="f10d0c"/>
            </a:solidFill>
            <a:round/>
            <a:tailEnd len="med" type="triangle" w="med"/>
          </a:ln>
        </p:spPr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 flipH="1" flipV="1">
            <a:off x="3108960" y="4754880"/>
            <a:ext cx="2468880" cy="3654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8" name=""/>
          <p:cNvSpPr/>
          <p:nvPr/>
        </p:nvSpPr>
        <p:spPr>
          <a:xfrm>
            <a:off x="1554120" y="1280160"/>
            <a:ext cx="5121000" cy="3749040"/>
          </a:xfrm>
          <a:custGeom>
            <a:avLst/>
            <a:gdLst/>
            <a:ahLst/>
            <a:rect l="0" t="0" r="r" b="b"/>
            <a:pathLst>
              <a:path fill="none" w="14225" h="10414">
                <a:moveTo>
                  <a:pt x="14225" y="0"/>
                </a:moveTo>
                <a:cubicBezTo>
                  <a:pt x="9483" y="3472"/>
                  <a:pt x="4743" y="6943"/>
                  <a:pt x="0" y="10414"/>
                </a:cubicBezTo>
              </a:path>
            </a:pathLst>
          </a:custGeom>
          <a:ln w="76320">
            <a:solidFill>
              <a:srgbClr val="f10d0c"/>
            </a:solidFill>
            <a:round/>
            <a:tailEnd len="med" type="triangle" w="med"/>
          </a:ln>
        </p:spPr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 flipH="1" flipV="1">
            <a:off x="3108960" y="4754880"/>
            <a:ext cx="2468880" cy="3654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"/>
          <p:cNvSpPr/>
          <p:nvPr/>
        </p:nvSpPr>
        <p:spPr>
          <a:xfrm flipH="1">
            <a:off x="3017520" y="1188720"/>
            <a:ext cx="2194560" cy="9144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Off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5" name=""/>
          <p:cNvSpPr/>
          <p:nvPr/>
        </p:nvSpPr>
        <p:spPr>
          <a:xfrm flipH="1">
            <a:off x="3017520" y="1188720"/>
            <a:ext cx="2194560" cy="9144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On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"/>
          <p:cNvSpPr/>
          <p:nvPr/>
        </p:nvSpPr>
        <p:spPr>
          <a:xfrm flipH="1">
            <a:off x="3200400" y="1169640"/>
            <a:ext cx="2030760" cy="34938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Right After Off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"/>
          <p:cNvSpPr/>
          <p:nvPr/>
        </p:nvSpPr>
        <p:spPr>
          <a:xfrm flipH="1">
            <a:off x="3108960" y="1169640"/>
            <a:ext cx="2122200" cy="203076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Switch Off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7" name=""/>
          <p:cNvSpPr/>
          <p:nvPr/>
        </p:nvSpPr>
        <p:spPr>
          <a:xfrm flipH="1">
            <a:off x="3017520" y="1188720"/>
            <a:ext cx="2194560" cy="9144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Stop Playin’ With the Commode</a:t>
            </a:r>
            <a:r>
              <a:rPr b="0" lang="en-US" sz="3200" spc="34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!!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1" name=""/>
          <p:cNvSpPr/>
          <p:nvPr/>
        </p:nvSpPr>
        <p:spPr>
          <a:xfrm>
            <a:off x="5577840" y="2194560"/>
            <a:ext cx="0" cy="137160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Possible Solution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5778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"/>
          <p:cNvSpPr/>
          <p:nvPr/>
        </p:nvSpPr>
        <p:spPr>
          <a:xfrm>
            <a:off x="3840480" y="3657600"/>
            <a:ext cx="1645920" cy="36576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Commands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pinMode(pin, INPUT/OUTPUT);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digitalWrite(pin, HIGH/LOW);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delay(ms);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analogWrite(pin, 0-255);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Functions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How Do We Get Here?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8" name=""/>
          <p:cNvSpPr txBox="1"/>
          <p:nvPr/>
        </p:nvSpPr>
        <p:spPr>
          <a:xfrm>
            <a:off x="5339520" y="1279800"/>
            <a:ext cx="457200" cy="105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4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?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Resistance Analogy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21" name="TextBox 1"/>
          <p:cNvSpPr/>
          <p:nvPr/>
        </p:nvSpPr>
        <p:spPr>
          <a:xfrm>
            <a:off x="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Big Pipe == Lower Resistance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22" name="Straight Connector 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23" name="Group 1"/>
          <p:cNvGrpSpPr/>
          <p:nvPr/>
        </p:nvGrpSpPr>
        <p:grpSpPr>
          <a:xfrm>
            <a:off x="6351480" y="3350160"/>
            <a:ext cx="1142640" cy="1247760"/>
            <a:chOff x="6351480" y="3350160"/>
            <a:chExt cx="1142640" cy="1247760"/>
          </a:xfrm>
        </p:grpSpPr>
        <p:sp>
          <p:nvSpPr>
            <p:cNvPr id="424" name="Arc 1"/>
            <p:cNvSpPr/>
            <p:nvPr/>
          </p:nvSpPr>
          <p:spPr>
            <a:xfrm flipH="1" flipV="1">
              <a:off x="6351480" y="3441600"/>
              <a:ext cx="1142640" cy="1142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Straight Connector 2"/>
            <p:cNvSpPr/>
            <p:nvPr/>
          </p:nvSpPr>
          <p:spPr>
            <a:xfrm>
              <a:off x="6900840" y="4597920"/>
              <a:ext cx="571320" cy="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Straight Connector 4"/>
            <p:cNvSpPr/>
            <p:nvPr/>
          </p:nvSpPr>
          <p:spPr>
            <a:xfrm flipV="1">
              <a:off x="6352920" y="3350160"/>
              <a:ext cx="14400" cy="71604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7" name="TextBox 4"/>
          <p:cNvSpPr/>
          <p:nvPr/>
        </p:nvSpPr>
        <p:spPr>
          <a:xfrm>
            <a:off x="462600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Small Pipe == Higher Resistance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428" name="Picture 13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7466040" y="444924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Picture 21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7726320" y="477792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Picture 38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7512120" y="4909680"/>
            <a:ext cx="3376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1" name="Picture 39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7570800" y="461592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2" name="Rectangle 22"/>
          <p:cNvSpPr/>
          <p:nvPr/>
        </p:nvSpPr>
        <p:spPr>
          <a:xfrm>
            <a:off x="5730840" y="2594880"/>
            <a:ext cx="1361880" cy="793440"/>
          </a:xfrm>
          <a:prstGeom prst="rect">
            <a:avLst/>
          </a:prstGeom>
          <a:solidFill>
            <a:srgbClr val="00b8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Straight Arrow Connector 1"/>
          <p:cNvSpPr/>
          <p:nvPr/>
        </p:nvSpPr>
        <p:spPr>
          <a:xfrm>
            <a:off x="5326200" y="2594880"/>
            <a:ext cx="360" cy="233532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34" name="Group 3"/>
          <p:cNvGrpSpPr/>
          <p:nvPr/>
        </p:nvGrpSpPr>
        <p:grpSpPr>
          <a:xfrm>
            <a:off x="739800" y="1348920"/>
            <a:ext cx="2930040" cy="4035240"/>
            <a:chOff x="739800" y="1348920"/>
            <a:chExt cx="2930040" cy="4035240"/>
          </a:xfrm>
        </p:grpSpPr>
        <p:grpSp>
          <p:nvGrpSpPr>
            <p:cNvPr id="435" name="Group 4"/>
            <p:cNvGrpSpPr/>
            <p:nvPr/>
          </p:nvGrpSpPr>
          <p:grpSpPr>
            <a:xfrm>
              <a:off x="1812960" y="3350520"/>
              <a:ext cx="1142640" cy="1247760"/>
              <a:chOff x="1812960" y="3350520"/>
              <a:chExt cx="1142640" cy="1247760"/>
            </a:xfrm>
          </p:grpSpPr>
          <p:sp>
            <p:nvSpPr>
              <p:cNvPr id="436" name="Arc 2"/>
              <p:cNvSpPr/>
              <p:nvPr/>
            </p:nvSpPr>
            <p:spPr>
              <a:xfrm flipH="1" flipV="1">
                <a:off x="1812960" y="3441600"/>
                <a:ext cx="1142640" cy="114228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7" name="Straight Connector 6"/>
              <p:cNvSpPr/>
              <p:nvPr/>
            </p:nvSpPr>
            <p:spPr>
              <a:xfrm>
                <a:off x="2361960" y="4598280"/>
                <a:ext cx="571680" cy="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8" name="Straight Connector 92"/>
              <p:cNvSpPr/>
              <p:nvPr/>
            </p:nvSpPr>
            <p:spPr>
              <a:xfrm flipV="1">
                <a:off x="1814400" y="3350520"/>
                <a:ext cx="14040" cy="71604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39" name="Straight Arrow Connector 2"/>
            <p:cNvSpPr/>
            <p:nvPr/>
          </p:nvSpPr>
          <p:spPr>
            <a:xfrm>
              <a:off x="739800" y="2595240"/>
              <a:ext cx="360" cy="2334960"/>
            </a:xfrm>
            <a:prstGeom prst="straightConnector1">
              <a:avLst/>
            </a:prstGeom>
            <a:solidFill>
              <a:srgbClr val="00b8ff"/>
            </a:solidFill>
            <a:ln w="127080">
              <a:solidFill>
                <a:srgbClr val="000000"/>
              </a:solidFill>
              <a:round/>
              <a:headEnd len="sm" type="arrow" w="sm"/>
              <a:tailEnd len="sm" type="arrow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440" name="Picture 40" descr="https://encrypted-tbn0.gstatic.com/images?q=tbn:ANd9GcRVaJjVrnmTBrqpA3UIvQKOeN_CQU_9fM8G0KtxOjHwBoDh5pBDYsgnM9uZ"/>
            <p:cNvPicPr/>
            <p:nvPr/>
          </p:nvPicPr>
          <p:blipFill>
            <a:blip r:embed="rId5"/>
            <a:stretch/>
          </p:blipFill>
          <p:spPr>
            <a:xfrm>
              <a:off x="2956320" y="435744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1" name="Picture 41" descr="https://encrypted-tbn0.gstatic.com/images?q=tbn:ANd9GcRVaJjVrnmTBrqpA3UIvQKOeN_CQU_9fM8G0KtxOjHwBoDh5pBDYsgnM9uZ"/>
            <p:cNvPicPr/>
            <p:nvPr/>
          </p:nvPicPr>
          <p:blipFill>
            <a:blip r:embed="rId6"/>
            <a:stretch/>
          </p:blipFill>
          <p:spPr>
            <a:xfrm>
              <a:off x="2964600" y="493020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2" name="Picture 42" descr="https://encrypted-tbn0.gstatic.com/images?q=tbn:ANd9GcRVaJjVrnmTBrqpA3UIvQKOeN_CQU_9fM8G0KtxOjHwBoDh5pBDYsgnM9uZ"/>
            <p:cNvPicPr/>
            <p:nvPr/>
          </p:nvPicPr>
          <p:blipFill>
            <a:blip r:embed="rId7"/>
            <a:stretch/>
          </p:blipFill>
          <p:spPr>
            <a:xfrm>
              <a:off x="2956320" y="465840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3" name="Picture 43" descr="https://encrypted-tbn0.gstatic.com/images?q=tbn:ANd9GcRVaJjVrnmTBrqpA3UIvQKOeN_CQU_9fM8G0KtxOjHwBoDh5pBDYsgnM9uZ"/>
            <p:cNvPicPr/>
            <p:nvPr/>
          </p:nvPicPr>
          <p:blipFill>
            <a:blip r:embed="rId8"/>
            <a:stretch/>
          </p:blipFill>
          <p:spPr>
            <a:xfrm>
              <a:off x="3331440" y="497736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4" name="Picture 44" descr="https://encrypted-tbn0.gstatic.com/images?q=tbn:ANd9GcRVaJjVrnmTBrqpA3UIvQKOeN_CQU_9fM8G0KtxOjHwBoDh5pBDYsgnM9uZ"/>
            <p:cNvPicPr/>
            <p:nvPr/>
          </p:nvPicPr>
          <p:blipFill>
            <a:blip r:embed="rId9"/>
            <a:stretch/>
          </p:blipFill>
          <p:spPr>
            <a:xfrm>
              <a:off x="3061800" y="511308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5" name="Picture 45" descr="https://encrypted-tbn0.gstatic.com/images?q=tbn:ANd9GcRVaJjVrnmTBrqpA3UIvQKOeN_CQU_9fM8G0KtxOjHwBoDh5pBDYsgnM9uZ"/>
            <p:cNvPicPr/>
            <p:nvPr/>
          </p:nvPicPr>
          <p:blipFill>
            <a:blip r:embed="rId10"/>
            <a:stretch/>
          </p:blipFill>
          <p:spPr>
            <a:xfrm>
              <a:off x="3216960" y="477756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6" name="Picture 46" descr="https://encrypted-tbn0.gstatic.com/images?q=tbn:ANd9GcRVaJjVrnmTBrqpA3UIvQKOeN_CQU_9fM8G0KtxOjHwBoDh5pBDYsgnM9uZ"/>
            <p:cNvPicPr/>
            <p:nvPr/>
          </p:nvPicPr>
          <p:blipFill>
            <a:blip r:embed="rId11"/>
            <a:stretch/>
          </p:blipFill>
          <p:spPr>
            <a:xfrm>
              <a:off x="3125880" y="471024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7" name="Picture 47" descr="https://encrypted-tbn0.gstatic.com/images?q=tbn:ANd9GcRVaJjVrnmTBrqpA3UIvQKOeN_CQU_9fM8G0KtxOjHwBoDh5pBDYsgnM9uZ"/>
            <p:cNvPicPr/>
            <p:nvPr/>
          </p:nvPicPr>
          <p:blipFill>
            <a:blip r:embed="rId12"/>
            <a:stretch/>
          </p:blipFill>
          <p:spPr>
            <a:xfrm>
              <a:off x="3160440" y="498204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48" name="Picture 48" descr="https://encrypted-tbn0.gstatic.com/images?q=tbn:ANd9GcRVaJjVrnmTBrqpA3UIvQKOeN_CQU_9fM8G0KtxOjHwBoDh5pBDYsgnM9uZ"/>
            <p:cNvPicPr/>
            <p:nvPr/>
          </p:nvPicPr>
          <p:blipFill>
            <a:blip r:embed="rId13"/>
            <a:stretch/>
          </p:blipFill>
          <p:spPr>
            <a:xfrm>
              <a:off x="3061800" y="451368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grpSp>
          <p:nvGrpSpPr>
            <p:cNvPr id="449" name="Group 5"/>
            <p:cNvGrpSpPr/>
            <p:nvPr/>
          </p:nvGrpSpPr>
          <p:grpSpPr>
            <a:xfrm>
              <a:off x="1126440" y="1348920"/>
              <a:ext cx="1521360" cy="2044440"/>
              <a:chOff x="1126440" y="1348920"/>
              <a:chExt cx="1521360" cy="2044440"/>
            </a:xfrm>
          </p:grpSpPr>
          <p:sp>
            <p:nvSpPr>
              <p:cNvPr id="450" name="Rectangle 23"/>
              <p:cNvSpPr/>
              <p:nvPr/>
            </p:nvSpPr>
            <p:spPr>
              <a:xfrm>
                <a:off x="1143720" y="1797480"/>
                <a:ext cx="1370880" cy="1587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400" strike="noStrike" u="none">
                    <a:solidFill>
                      <a:srgbClr val="000000"/>
                    </a:solidFill>
                    <a:effectLst/>
                    <a:uFillTx/>
                    <a:latin typeface="Cambria"/>
                    <a:ea typeface="MS PGothic"/>
                  </a:rPr>
                  <a:t>Water</a:t>
                </a:r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2400" strike="noStrike" u="none">
                    <a:solidFill>
                      <a:srgbClr val="000000"/>
                    </a:solidFill>
                    <a:effectLst/>
                    <a:uFillTx/>
                    <a:latin typeface="Cambria"/>
                    <a:ea typeface="MS PGothic"/>
                  </a:rPr>
                  <a:t>Tower</a:t>
                </a:r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</a:endParaRPr>
              </a:p>
            </p:txBody>
          </p:sp>
          <p:sp>
            <p:nvSpPr>
              <p:cNvPr id="451" name="Rectangle 27"/>
              <p:cNvSpPr/>
              <p:nvPr/>
            </p:nvSpPr>
            <p:spPr>
              <a:xfrm>
                <a:off x="1149480" y="2595240"/>
                <a:ext cx="1360080" cy="793080"/>
              </a:xfrm>
              <a:prstGeom prst="rect">
                <a:avLst/>
              </a:prstGeom>
              <a:solidFill>
                <a:srgbClr val="00b8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2" name="Oval 1"/>
              <p:cNvSpPr/>
              <p:nvPr/>
            </p:nvSpPr>
            <p:spPr>
              <a:xfrm>
                <a:off x="1148400" y="1348920"/>
                <a:ext cx="1499400" cy="447480"/>
              </a:xfrm>
              <a:prstGeom prst="ellipse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3" name="Oval 2"/>
              <p:cNvSpPr/>
              <p:nvPr/>
            </p:nvSpPr>
            <p:spPr>
              <a:xfrm>
                <a:off x="1126440" y="1446480"/>
                <a:ext cx="1383840" cy="273960"/>
              </a:xfrm>
              <a:prstGeom prst="ellipse">
                <a:avLst/>
              </a:pr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4" name="Straight Connector 93"/>
              <p:cNvSpPr/>
              <p:nvPr/>
            </p:nvSpPr>
            <p:spPr>
              <a:xfrm>
                <a:off x="1126800" y="1583640"/>
                <a:ext cx="0" cy="18097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5" name="Straight Connector 94"/>
              <p:cNvSpPr/>
              <p:nvPr/>
            </p:nvSpPr>
            <p:spPr>
              <a:xfrm>
                <a:off x="2520720" y="1572840"/>
                <a:ext cx="0" cy="18205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6" name="Straight Connector 95"/>
              <p:cNvSpPr/>
              <p:nvPr/>
            </p:nvSpPr>
            <p:spPr>
              <a:xfrm>
                <a:off x="112680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7" name="Straight Connector 96"/>
              <p:cNvSpPr/>
              <p:nvPr/>
            </p:nvSpPr>
            <p:spPr>
              <a:xfrm>
                <a:off x="206352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458" name="Group 6"/>
          <p:cNvGrpSpPr/>
          <p:nvPr/>
        </p:nvGrpSpPr>
        <p:grpSpPr>
          <a:xfrm>
            <a:off x="5681520" y="1348920"/>
            <a:ext cx="1522080" cy="2044440"/>
            <a:chOff x="5681520" y="1348920"/>
            <a:chExt cx="1522080" cy="2044440"/>
          </a:xfrm>
        </p:grpSpPr>
        <p:sp>
          <p:nvSpPr>
            <p:cNvPr id="459" name="Rectangle 29"/>
            <p:cNvSpPr/>
            <p:nvPr/>
          </p:nvSpPr>
          <p:spPr>
            <a:xfrm>
              <a:off x="5698800" y="1797480"/>
              <a:ext cx="1371600" cy="158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  <a:ea typeface="MS PGothic"/>
                </a:rPr>
                <a:t>Water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  <a:ea typeface="MS PGothic"/>
                </a:rPr>
                <a:t>Tower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endParaRPr>
            </a:p>
          </p:txBody>
        </p:sp>
        <p:sp>
          <p:nvSpPr>
            <p:cNvPr id="460" name="Rectangle 47"/>
            <p:cNvSpPr/>
            <p:nvPr/>
          </p:nvSpPr>
          <p:spPr>
            <a:xfrm>
              <a:off x="5703840" y="2595240"/>
              <a:ext cx="1361880" cy="793080"/>
            </a:xfrm>
            <a:prstGeom prst="rect">
              <a:avLst/>
            </a:prstGeom>
            <a:solidFill>
              <a:srgbClr val="00b8f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Oval 3"/>
            <p:cNvSpPr/>
            <p:nvPr/>
          </p:nvSpPr>
          <p:spPr>
            <a:xfrm>
              <a:off x="5703480" y="1348920"/>
              <a:ext cx="1500120" cy="447480"/>
            </a:xfrm>
            <a:prstGeom prst="ellipse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" name="Oval 4"/>
            <p:cNvSpPr/>
            <p:nvPr/>
          </p:nvSpPr>
          <p:spPr>
            <a:xfrm>
              <a:off x="5681520" y="1446480"/>
              <a:ext cx="1384200" cy="273960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" name="Straight Connector 97"/>
            <p:cNvSpPr/>
            <p:nvPr/>
          </p:nvSpPr>
          <p:spPr>
            <a:xfrm>
              <a:off x="5681520" y="1583640"/>
              <a:ext cx="0" cy="18097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" name="Straight Connector 98"/>
            <p:cNvSpPr/>
            <p:nvPr/>
          </p:nvSpPr>
          <p:spPr>
            <a:xfrm>
              <a:off x="7076880" y="1572840"/>
              <a:ext cx="0" cy="18205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" name="Straight Connector 103"/>
            <p:cNvSpPr/>
            <p:nvPr/>
          </p:nvSpPr>
          <p:spPr>
            <a:xfrm>
              <a:off x="5681520" y="3384000"/>
              <a:ext cx="55080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" name="Straight Connector 106"/>
            <p:cNvSpPr/>
            <p:nvPr/>
          </p:nvSpPr>
          <p:spPr>
            <a:xfrm>
              <a:off x="6497280" y="3384000"/>
              <a:ext cx="57312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67" name="Picture 49" descr=""/>
          <p:cNvPicPr/>
          <p:nvPr/>
        </p:nvPicPr>
        <p:blipFill>
          <a:blip r:embed="rId14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Picture 50" descr=""/>
          <p:cNvPicPr/>
          <p:nvPr/>
        </p:nvPicPr>
        <p:blipFill>
          <a:blip r:embed="rId15"/>
          <a:stretch/>
        </p:blipFill>
        <p:spPr>
          <a:xfrm>
            <a:off x="1301760" y="5700240"/>
            <a:ext cx="1631520" cy="76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Picture 51" descr=""/>
          <p:cNvPicPr/>
          <p:nvPr/>
        </p:nvPicPr>
        <p:blipFill>
          <a:blip r:embed="rId16"/>
          <a:stretch/>
        </p:blipFill>
        <p:spPr>
          <a:xfrm>
            <a:off x="6029280" y="5705280"/>
            <a:ext cx="1766520" cy="713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0" name="TextBox 5"/>
          <p:cNvSpPr/>
          <p:nvPr/>
        </p:nvSpPr>
        <p:spPr>
          <a:xfrm>
            <a:off x="4586400" y="3543120"/>
            <a:ext cx="7394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V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How Do We Get Here?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3" name=""/>
          <p:cNvSpPr txBox="1"/>
          <p:nvPr/>
        </p:nvSpPr>
        <p:spPr>
          <a:xfrm>
            <a:off x="5339520" y="1279800"/>
            <a:ext cx="457200" cy="105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4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?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Pull-Up Resistor!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But There’s A Trade-Off Between This...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…And This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It’s All About Compromise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548640" y="1925280"/>
            <a:ext cx="3931920" cy="182844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10kΩ is a good value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(brown-black-black-red-gold)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or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(brown-black-orange-gold)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Decoding Resistor Values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1"/>
          <a:stretch/>
        </p:blipFill>
        <p:spPr>
          <a:xfrm>
            <a:off x="1643400" y="1188360"/>
            <a:ext cx="6037560" cy="509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/>
          </p:nvPr>
        </p:nvSpPr>
        <p:spPr>
          <a:xfrm>
            <a:off x="6745680" y="2314440"/>
            <a:ext cx="21906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Schematic of Pull-Up Resistor and Switch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 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108960" y="1280520"/>
            <a:ext cx="3474720" cy="522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/>
          </p:nvPr>
        </p:nvSpPr>
        <p:spPr>
          <a:xfrm>
            <a:off x="6745320" y="2314080"/>
            <a:ext cx="21906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And the output is still the same as Project 1!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Full 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194560" y="1119960"/>
            <a:ext cx="4389120" cy="537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Voltage, Current and Resistance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Inputs and 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Vs. Analog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Commands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pinMode(pin, INPUT/OUTPUT);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digitalWrite(pin, HIGH/LOW);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delay(ms);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analogWrite(pin, 0-255);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Functions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void setup() {}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</a:rPr>
              <a:t>void loop() {}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0880" y="1665000"/>
            <a:ext cx="3456720" cy="400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803760" y="1371600"/>
            <a:ext cx="5259960" cy="438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Our First Input Commands!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(2, INPUT);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Our First Input Commands!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(2, INPUT);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Our First Input Commands!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(2, INPUT);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Our First Input Commands!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(2, INPUT);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int button_state =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Our First Input Commands!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(2, INPUT);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int button_state =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digitalRead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button_state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will either be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HIGH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LOW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c9211e"/>
                </a:solidFill>
                <a:effectLst/>
                <a:uFillTx/>
                <a:latin typeface="Courier New"/>
                <a:ea typeface="Osaka"/>
              </a:rPr>
              <a:t>HIGH</a:t>
            </a:r>
            <a:r>
              <a:rPr b="0" lang="en-US" sz="2400" strike="noStrike" u="none">
                <a:solidFill>
                  <a:srgbClr val="c9211e"/>
                </a:solidFill>
                <a:effectLst/>
                <a:uFillTx/>
                <a:latin typeface="Cambria"/>
                <a:ea typeface="Osaka"/>
              </a:rPr>
              <a:t> if switch is off, </a:t>
            </a:r>
            <a:r>
              <a:rPr b="0" lang="en-US" sz="2400" strike="noStrike" u="none">
                <a:solidFill>
                  <a:srgbClr val="c9211e"/>
                </a:solidFill>
                <a:effectLst/>
                <a:uFillTx/>
                <a:latin typeface="Courier New"/>
                <a:ea typeface="Osaka"/>
              </a:rPr>
              <a:t>LOW</a:t>
            </a:r>
            <a:r>
              <a:rPr b="0" lang="en-US" sz="2400" strike="noStrike" u="none">
                <a:solidFill>
                  <a:srgbClr val="c9211e"/>
                </a:solidFill>
                <a:effectLst/>
                <a:uFillTx/>
                <a:latin typeface="Cambria"/>
                <a:ea typeface="Osaka"/>
              </a:rPr>
              <a:t> if switch is 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Our First Input Commands!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238320" y="1355400"/>
            <a:ext cx="8744760" cy="408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85800" y="-10440"/>
            <a:ext cx="7770600" cy="84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 Continued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222120" y="625680"/>
            <a:ext cx="8701200" cy="5604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85800" y="-10440"/>
            <a:ext cx="7770600" cy="84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 Continued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1"/>
          <a:stretch/>
        </p:blipFill>
        <p:spPr>
          <a:xfrm>
            <a:off x="211680" y="613080"/>
            <a:ext cx="3263040" cy="430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" descr=""/>
          <p:cNvPicPr/>
          <p:nvPr/>
        </p:nvPicPr>
        <p:blipFill>
          <a:blip r:embed="rId2"/>
          <a:stretch/>
        </p:blipFill>
        <p:spPr>
          <a:xfrm>
            <a:off x="3233160" y="613080"/>
            <a:ext cx="5453640" cy="5949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14575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2013-07-03T22:05:59Z</dcterms:created>
  <dc:creator>Brian Huang</dc:creator>
  <dc:description/>
  <dc:language>en-US</dc:language>
  <cp:lastModifiedBy/>
  <cp:lastPrinted>2025-11-07T08:00:58Z</cp:lastPrinted>
  <dcterms:modified xsi:type="dcterms:W3CDTF">2025-11-07T07:46:44Z</dcterms:modified>
  <cp:revision>294</cp:revision>
  <dc:subject/>
  <dc:title>Intro to Arduino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35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90</vt:r8>
  </property>
</Properties>
</file>